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7" r:id="rId1"/>
  </p:sldMasterIdLst>
  <p:sldIdLst>
    <p:sldId id="256" r:id="rId2"/>
    <p:sldId id="265" r:id="rId3"/>
    <p:sldId id="266" r:id="rId4"/>
    <p:sldId id="267" r:id="rId5"/>
    <p:sldId id="268" r:id="rId6"/>
    <p:sldId id="309" r:id="rId7"/>
    <p:sldId id="270" r:id="rId8"/>
    <p:sldId id="272" r:id="rId9"/>
    <p:sldId id="273" r:id="rId10"/>
    <p:sldId id="274" r:id="rId11"/>
    <p:sldId id="283" r:id="rId12"/>
    <p:sldId id="284" r:id="rId13"/>
    <p:sldId id="285" r:id="rId14"/>
    <p:sldId id="287" r:id="rId15"/>
    <p:sldId id="288" r:id="rId16"/>
    <p:sldId id="291" r:id="rId17"/>
    <p:sldId id="293" r:id="rId18"/>
    <p:sldId id="294" r:id="rId19"/>
    <p:sldId id="292" r:id="rId20"/>
    <p:sldId id="295" r:id="rId21"/>
    <p:sldId id="296" r:id="rId22"/>
    <p:sldId id="297" r:id="rId23"/>
    <p:sldId id="299" r:id="rId24"/>
    <p:sldId id="300" r:id="rId25"/>
    <p:sldId id="301" r:id="rId26"/>
    <p:sldId id="302" r:id="rId27"/>
    <p:sldId id="303" r:id="rId28"/>
    <p:sldId id="310" r:id="rId29"/>
    <p:sldId id="311" r:id="rId30"/>
    <p:sldId id="307" r:id="rId31"/>
    <p:sldId id="304" r:id="rId32"/>
    <p:sldId id="308" r:id="rId33"/>
    <p:sldId id="305" r:id="rId34"/>
    <p:sldId id="30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BAFBBDC-EA00-443C-BFFC-7D8E35463BD0}">
          <p14:sldIdLst>
            <p14:sldId id="256"/>
            <p14:sldId id="265"/>
            <p14:sldId id="266"/>
            <p14:sldId id="267"/>
            <p14:sldId id="268"/>
            <p14:sldId id="309"/>
            <p14:sldId id="270"/>
            <p14:sldId id="272"/>
            <p14:sldId id="273"/>
            <p14:sldId id="274"/>
            <p14:sldId id="283"/>
            <p14:sldId id="284"/>
            <p14:sldId id="285"/>
            <p14:sldId id="287"/>
            <p14:sldId id="288"/>
            <p14:sldId id="291"/>
            <p14:sldId id="293"/>
            <p14:sldId id="294"/>
            <p14:sldId id="292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10"/>
            <p14:sldId id="311"/>
            <p14:sldId id="307"/>
            <p14:sldId id="304"/>
            <p14:sldId id="308"/>
            <p14:sldId id="305"/>
            <p14:sldId id="306"/>
          </p14:sldIdLst>
        </p14:section>
        <p14:section name="Sección sin título" id="{D6D8CFB1-4CAA-45A9-A4C5-82141408376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B9E"/>
    <a:srgbClr val="7BD2F0"/>
    <a:srgbClr val="8FDAF4"/>
    <a:srgbClr val="1B98CC"/>
    <a:srgbClr val="286D9F"/>
    <a:srgbClr val="5F77EF"/>
    <a:srgbClr val="FF874B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6" autoAdjust="0"/>
    <p:restoredTop sz="94148" autoAdjust="0"/>
  </p:normalViewPr>
  <p:slideViewPr>
    <p:cSldViewPr snapToGrid="0">
      <p:cViewPr varScale="1">
        <p:scale>
          <a:sx n="79" d="100"/>
          <a:sy n="79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2134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13895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249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39345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0391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7646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40124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6655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6011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64738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0782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226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2647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3494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8608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8587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53D08-DB56-4EAF-8E9D-ED31AF6740E8}" type="datetimeFigureOut">
              <a:rPr lang="es-BO" smtClean="0"/>
              <a:t>20/2/2024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C6ECB7-2131-429F-88EE-57D316E023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9847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1.jpe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.jpeg"/><Relationship Id="rId10" Type="http://schemas.openxmlformats.org/officeDocument/2006/relationships/image" Target="../media/image15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:\Users\Usuario\Downloads\WhatsApp Image 2023-08-25 at 15.38.46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53" y="5367855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 de texto 2"/>
          <p:cNvSpPr txBox="1">
            <a:spLocks noChangeArrowheads="1"/>
          </p:cNvSpPr>
          <p:nvPr/>
        </p:nvSpPr>
        <p:spPr bwMode="auto">
          <a:xfrm>
            <a:off x="586344" y="1720510"/>
            <a:ext cx="9315298" cy="29293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effectLst/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 DE CLASIFICACIÓN DEL IMPACTO DEL PROGRAMA INCLUSIÓN DIGITAL Y DISPONIBILIDAD DE RECURSOS E INFRAESTRUCTURA EN LAS ESCUELAS PÚBLICAS DE BOLIVIA UTILIZANDO MACHINE LEARNING</a:t>
            </a:r>
          </a:p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Franklin Gothic Medium Cond" panose="020B06060304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Cochabamba</a:t>
            </a:r>
            <a:r>
              <a:rPr lang="es-ES" sz="1800" dirty="0">
                <a:latin typeface="Franklin Gothic Medium Cond" panose="020B06060304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Bolivia</a:t>
            </a:r>
            <a:endParaRPr lang="es-ES" sz="11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5223753" y="4713889"/>
            <a:ext cx="4197553" cy="86005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b="1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Autor: Ariel Robles Vásquez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Tutor: Ing</a:t>
            </a:r>
            <a:r>
              <a:rPr lang="es-ES" sz="2000" b="1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20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Bryan Orosco Montaño </a:t>
            </a:r>
            <a:endParaRPr lang="es-ES" sz="16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8581" y="370609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n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012657" y="370609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4338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427699" y="549978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Preparación de datos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847" y="364873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8" name="Picture 4" descr="Cómo usar Google Colab | Fisica Teorica 1 – 2do cuatrimestre 2020">
            <a:extLst>
              <a:ext uri="{FF2B5EF4-FFF2-40B4-BE49-F238E27FC236}">
                <a16:creationId xmlns:a16="http://schemas.microsoft.com/office/drawing/2014/main" id="{AD25C472-0BFB-C425-DCC2-170D3C07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288" y="135219"/>
            <a:ext cx="2548647" cy="1433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EXPLORACION DE DATOS">
            <a:hlinkClick r:id="" action="ppaction://media"/>
            <a:extLst>
              <a:ext uri="{FF2B5EF4-FFF2-40B4-BE49-F238E27FC236}">
                <a16:creationId xmlns:a16="http://schemas.microsoft.com/office/drawing/2014/main" id="{1007EC07-26BC-3EB6-C276-D8F6604754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98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2932" y="1719368"/>
            <a:ext cx="9019356" cy="5073388"/>
          </a:xfrm>
          <a:prstGeom prst="rect">
            <a:avLst/>
          </a:prstGeom>
        </p:spPr>
      </p:pic>
      <p:pic>
        <p:nvPicPr>
          <p:cNvPr id="3" name="Imagen 2" descr="C:\Users\Usuario\Downloads\WhatsApp Image 2023-08-25 at 15.38.46.jpeg">
            <a:extLst>
              <a:ext uri="{FF2B5EF4-FFF2-40B4-BE49-F238E27FC236}">
                <a16:creationId xmlns:a16="http://schemas.microsoft.com/office/drawing/2014/main" id="{3E949534-37B2-0F50-9EED-556851FD2C5B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753" y="5475491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9797" y="600268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Preparación de datos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Calificación de alto y bajo impacto en inclusión digital 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98" y="300522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16075A-4BCA-22AA-D199-87229520C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18" y="2298032"/>
            <a:ext cx="7806013" cy="1435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DDBD9A8-1D5E-1338-8009-C9513FB84B84}"/>
              </a:ext>
            </a:extLst>
          </p:cNvPr>
          <p:cNvSpPr txBox="1"/>
          <p:nvPr/>
        </p:nvSpPr>
        <p:spPr>
          <a:xfrm>
            <a:off x="710118" y="3822533"/>
            <a:ext cx="72471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Autores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“Carles </a:t>
            </a:r>
            <a:r>
              <a:rPr lang="es-ES" sz="1600" dirty="0" err="1"/>
              <a:t>Sigalés</a:t>
            </a:r>
            <a:r>
              <a:rPr lang="es-ES" sz="1600" dirty="0"/>
              <a:t>, Josep M. </a:t>
            </a:r>
            <a:r>
              <a:rPr lang="es-ES" sz="1600" dirty="0" err="1"/>
              <a:t>Mominó</a:t>
            </a:r>
            <a:r>
              <a:rPr lang="es-ES" sz="1600" dirty="0"/>
              <a:t>, Julio Meneses y Antoni Badia”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/>
              <a:t>Joel Abelardo Villca Gallardo</a:t>
            </a:r>
          </a:p>
          <a:p>
            <a:endParaRPr lang="es-BO" sz="1600" dirty="0"/>
          </a:p>
          <a:p>
            <a:r>
              <a:rPr lang="es-BO" sz="1600" dirty="0"/>
              <a:t>Encuestas a 24 profesores de diferentes escuelas de Cochabamba.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4692668-7BF7-8A83-4CBB-372F4D9C9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391" y="5340115"/>
            <a:ext cx="9593014" cy="10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949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480614" y="364873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Preparación de datos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752" y="204948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884" y="105968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93" y="5406429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6BAB11-0E9C-56F3-B496-EA5D706DF91C}"/>
              </a:ext>
            </a:extLst>
          </p:cNvPr>
          <p:cNvSpPr txBox="1">
            <a:spLocks/>
          </p:cNvSpPr>
          <p:nvPr/>
        </p:nvSpPr>
        <p:spPr>
          <a:xfrm>
            <a:off x="1407448" y="976816"/>
            <a:ext cx="4769616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Selección de variables sobresaliente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SELECCION DE VARIABLES ">
            <a:hlinkClick r:id="" action="ppaction://media"/>
            <a:extLst>
              <a:ext uri="{FF2B5EF4-FFF2-40B4-BE49-F238E27FC236}">
                <a16:creationId xmlns:a16="http://schemas.microsoft.com/office/drawing/2014/main" id="{CBE17845-6E9D-36EE-360E-C9CCC4D33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780" y="1583692"/>
            <a:ext cx="9273702" cy="521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1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9797" y="381781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de datos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98" y="300522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891" y="5530793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B18362-713B-C5AE-B822-A1A73833E84D}"/>
              </a:ext>
            </a:extLst>
          </p:cNvPr>
          <p:cNvSpPr txBox="1">
            <a:spLocks/>
          </p:cNvSpPr>
          <p:nvPr/>
        </p:nvSpPr>
        <p:spPr>
          <a:xfrm>
            <a:off x="1356591" y="1081094"/>
            <a:ext cx="574950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One Hot Encoding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ONE HOT ENCODING">
            <a:hlinkClick r:id="" action="ppaction://media"/>
            <a:extLst>
              <a:ext uri="{FF2B5EF4-FFF2-40B4-BE49-F238E27FC236}">
                <a16:creationId xmlns:a16="http://schemas.microsoft.com/office/drawing/2014/main" id="{75D8891E-5BFF-220C-C07A-B74CC6DDD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5566" y="1671062"/>
            <a:ext cx="9079149" cy="51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2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9797" y="806171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98" y="300522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B18362-713B-C5AE-B822-A1A73833E84D}"/>
              </a:ext>
            </a:extLst>
          </p:cNvPr>
          <p:cNvSpPr txBox="1">
            <a:spLocks/>
          </p:cNvSpPr>
          <p:nvPr/>
        </p:nvSpPr>
        <p:spPr>
          <a:xfrm>
            <a:off x="1242078" y="1454369"/>
            <a:ext cx="8339667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Aprendizaje automático supervisado con algoritmos de clasificación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28C7C40-D3FF-5BF0-70BB-C1F6F0F1C95E}"/>
              </a:ext>
            </a:extLst>
          </p:cNvPr>
          <p:cNvSpPr/>
          <p:nvPr/>
        </p:nvSpPr>
        <p:spPr>
          <a:xfrm>
            <a:off x="4560319" y="2906758"/>
            <a:ext cx="1615252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REGRESION LOGISTICA</a:t>
            </a:r>
            <a:endParaRPr lang="es-B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A4F366E-3ADD-CBCB-ACF1-36EA9E4F0628}"/>
              </a:ext>
            </a:extLst>
          </p:cNvPr>
          <p:cNvSpPr/>
          <p:nvPr/>
        </p:nvSpPr>
        <p:spPr>
          <a:xfrm>
            <a:off x="1686962" y="3821142"/>
            <a:ext cx="2078107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K VECINOS MAS CERCANOS K-NN</a:t>
            </a:r>
            <a:endParaRPr lang="es-BO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C7988E-BEA8-8E3D-EDB1-2884E9FF7BAD}"/>
              </a:ext>
            </a:extLst>
          </p:cNvPr>
          <p:cNvSpPr/>
          <p:nvPr/>
        </p:nvSpPr>
        <p:spPr>
          <a:xfrm>
            <a:off x="4052754" y="3821142"/>
            <a:ext cx="2630382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MAQUINA DE VECTORES DE SOPORTE (SVM)</a:t>
            </a:r>
            <a:endParaRPr lang="es-B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CC468D2-8959-58F3-3FED-A95BCF7D6822}"/>
              </a:ext>
            </a:extLst>
          </p:cNvPr>
          <p:cNvSpPr/>
          <p:nvPr/>
        </p:nvSpPr>
        <p:spPr>
          <a:xfrm>
            <a:off x="6970821" y="3821142"/>
            <a:ext cx="1579794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NAIVE BAYES</a:t>
            </a:r>
            <a:endParaRPr lang="es-BO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CBDE938-90DB-361A-5177-EAEFCB1E4F4A}"/>
              </a:ext>
            </a:extLst>
          </p:cNvPr>
          <p:cNvSpPr/>
          <p:nvPr/>
        </p:nvSpPr>
        <p:spPr>
          <a:xfrm>
            <a:off x="3112270" y="4735526"/>
            <a:ext cx="1579794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ARBOLES DE DECISION</a:t>
            </a:r>
            <a:endParaRPr lang="es-B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D2BF765-4164-DB5E-39C1-3266E9D0A616}"/>
              </a:ext>
            </a:extLst>
          </p:cNvPr>
          <p:cNvSpPr/>
          <p:nvPr/>
        </p:nvSpPr>
        <p:spPr>
          <a:xfrm>
            <a:off x="6069056" y="4735526"/>
            <a:ext cx="1803529" cy="5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REDES NEURONALES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81081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9797" y="806171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9A1C756-E194-A44E-BBC1-15D48A31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98" y="300522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639" y="5519771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odelo">
            <a:hlinkClick r:id="" action="ppaction://media"/>
            <a:extLst>
              <a:ext uri="{FF2B5EF4-FFF2-40B4-BE49-F238E27FC236}">
                <a16:creationId xmlns:a16="http://schemas.microsoft.com/office/drawing/2014/main" id="{C24D4284-9EA1-531D-7EA9-F767DE324E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9177" y="1671062"/>
            <a:ext cx="9020626" cy="50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073941" y="2497357"/>
            <a:ext cx="3978612" cy="10824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66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66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73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3504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931740" y="1580273"/>
            <a:ext cx="551353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y análisis del conjunto de datos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54802C-F615-3F67-C060-99DE2F72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36" y="2118338"/>
            <a:ext cx="5299226" cy="3365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50678E-41D7-3BF5-4238-6D1D6E3C2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831" y="2903108"/>
            <a:ext cx="6105934" cy="3365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Tableau Logo, symbol, meaning, history, PNG, brand">
            <a:extLst>
              <a:ext uri="{FF2B5EF4-FFF2-40B4-BE49-F238E27FC236}">
                <a16:creationId xmlns:a16="http://schemas.microsoft.com/office/drawing/2014/main" id="{A67B6B77-E7A4-7CB5-1A5F-4BAB28C1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45" y="94880"/>
            <a:ext cx="2336050" cy="131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6DBA941-6AE2-28D6-584D-4A451F76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289" y="718058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ACB948-7D45-1CE9-D8AB-05AEE962773B}"/>
              </a:ext>
            </a:extLst>
          </p:cNvPr>
          <p:cNvSpPr txBox="1"/>
          <p:nvPr/>
        </p:nvSpPr>
        <p:spPr>
          <a:xfrm>
            <a:off x="8316867" y="6268310"/>
            <a:ext cx="3229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Conocimiento y uso de redes sociales</a:t>
            </a:r>
            <a:endParaRPr lang="es-BO" sz="1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F61F98-CFB3-561A-BE0E-41838D1F0827}"/>
              </a:ext>
            </a:extLst>
          </p:cNvPr>
          <p:cNvSpPr txBox="1"/>
          <p:nvPr/>
        </p:nvSpPr>
        <p:spPr>
          <a:xfrm>
            <a:off x="2593212" y="5515310"/>
            <a:ext cx="3229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Edad de los profesores</a:t>
            </a:r>
            <a:endParaRPr lang="es-BO" sz="1400" dirty="0"/>
          </a:p>
        </p:txBody>
      </p:sp>
    </p:spTree>
    <p:extLst>
      <p:ext uri="{BB962C8B-B14F-4D97-AF65-F5344CB8AC3E}">
        <p14:creationId xmlns:p14="http://schemas.microsoft.com/office/powerpoint/2010/main" val="236368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3504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931740" y="1580273"/>
            <a:ext cx="551353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y análisis del conjunto de datos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Tableau Logo, symbol, meaning, history, PNG, brand">
            <a:extLst>
              <a:ext uri="{FF2B5EF4-FFF2-40B4-BE49-F238E27FC236}">
                <a16:creationId xmlns:a16="http://schemas.microsoft.com/office/drawing/2014/main" id="{A67B6B77-E7A4-7CB5-1A5F-4BAB28C1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45" y="94880"/>
            <a:ext cx="2336050" cy="131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6DBA941-6AE2-28D6-584D-4A451F76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289" y="718058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EAB36B-E640-D6DE-1C28-D4A5EC7982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04" y="2177357"/>
            <a:ext cx="3857936" cy="323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AEFAFC1-35F0-E289-9AE0-3FD1B86C1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1337" y="4078523"/>
            <a:ext cx="3857936" cy="2350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598753E-4A0B-8E73-D8DF-900544E732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489" y="3028167"/>
            <a:ext cx="3588899" cy="2350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C7745DD-9D36-D266-B4F1-ED8374BB5119}"/>
              </a:ext>
            </a:extLst>
          </p:cNvPr>
          <p:cNvSpPr txBox="1"/>
          <p:nvPr/>
        </p:nvSpPr>
        <p:spPr>
          <a:xfrm>
            <a:off x="798762" y="5413387"/>
            <a:ext cx="358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Utilidad del uso de computadora</a:t>
            </a:r>
            <a:endParaRPr lang="es-BO" sz="1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C46B142-5592-416E-87CF-5254F719EAEB}"/>
              </a:ext>
            </a:extLst>
          </p:cNvPr>
          <p:cNvSpPr txBox="1"/>
          <p:nvPr/>
        </p:nvSpPr>
        <p:spPr>
          <a:xfrm>
            <a:off x="4812090" y="5413387"/>
            <a:ext cx="358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Utilidad del uso de celular</a:t>
            </a:r>
            <a:endParaRPr lang="es-BO" sz="1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A57DC34-F87E-B589-C05A-44DB04510444}"/>
              </a:ext>
            </a:extLst>
          </p:cNvPr>
          <p:cNvSpPr txBox="1"/>
          <p:nvPr/>
        </p:nvSpPr>
        <p:spPr>
          <a:xfrm>
            <a:off x="9284289" y="6428760"/>
            <a:ext cx="358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Utilidad del uso de internet</a:t>
            </a:r>
            <a:endParaRPr lang="es-BO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9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3504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931740" y="1580273"/>
            <a:ext cx="551353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y análisis del conjunto de datos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0DEA9B-366A-2EB4-8A95-E3A7B61EE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614" y="2188797"/>
            <a:ext cx="4331386" cy="2866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79B802A-CC3E-87A2-731C-B2ED9B7331B6}"/>
              </a:ext>
            </a:extLst>
          </p:cNvPr>
          <p:cNvSpPr txBox="1"/>
          <p:nvPr/>
        </p:nvSpPr>
        <p:spPr>
          <a:xfrm>
            <a:off x="2492392" y="5145204"/>
            <a:ext cx="3034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Material de enseñanza del profesor</a:t>
            </a:r>
            <a:endParaRPr lang="es-BO" sz="1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34601C-608E-E1A5-0CCD-28C3527B8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899" y="2320385"/>
            <a:ext cx="2110795" cy="338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852" y="175456"/>
            <a:ext cx="2336050" cy="131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932" y="945795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8955186-A601-22BD-4966-521960729818}"/>
              </a:ext>
            </a:extLst>
          </p:cNvPr>
          <p:cNvSpPr txBox="1"/>
          <p:nvPr/>
        </p:nvSpPr>
        <p:spPr>
          <a:xfrm>
            <a:off x="6107597" y="5785986"/>
            <a:ext cx="372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Modo de preparación de los estudiantes</a:t>
            </a:r>
            <a:endParaRPr lang="es-BO" sz="1400" dirty="0"/>
          </a:p>
        </p:txBody>
      </p:sp>
    </p:spTree>
    <p:extLst>
      <p:ext uri="{BB962C8B-B14F-4D97-AF65-F5344CB8AC3E}">
        <p14:creationId xmlns:p14="http://schemas.microsoft.com/office/powerpoint/2010/main" val="71759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96258" y="1985641"/>
            <a:ext cx="8564874" cy="10041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En los últimos años se escuchado mucho hablar del tema de tecnología y educación, donde los gobiernos del mundo se enfocaron en romper la brecha que separa la educación de la tecnología.</a:t>
            </a:r>
            <a:endParaRPr lang="es-BO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1793" y="594442"/>
            <a:ext cx="6643186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effectLst/>
                <a:latin typeface="Franklin Gothic Medium Cond" panose="020B0606030402020204" pitchFamily="34" charset="0"/>
                <a:cs typeface="Times New Roman" panose="02020603050405020304" pitchFamily="18" charset="0"/>
              </a:rPr>
              <a:t>Introducción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Bolivia celebra Día Mundial de la Educación con 87,3% de asistencia escolar  | Viceministerio de Comunicación - Bolivia">
            <a:extLst>
              <a:ext uri="{FF2B5EF4-FFF2-40B4-BE49-F238E27FC236}">
                <a16:creationId xmlns:a16="http://schemas.microsoft.com/office/drawing/2014/main" id="{4DD4F706-3347-E6BE-B584-4B686344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90" y="3220859"/>
            <a:ext cx="3055680" cy="2028356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a de Bolivia | Bolivia, How to speak spanish, Spanish speaking countries">
            <a:extLst>
              <a:ext uri="{FF2B5EF4-FFF2-40B4-BE49-F238E27FC236}">
                <a16:creationId xmlns:a16="http://schemas.microsoft.com/office/drawing/2014/main" id="{7EA8FC9C-FC2C-8A27-BB06-D91FC827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05" y="2487719"/>
            <a:ext cx="2827198" cy="3161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Esto no parará&quot;: así será el futuro de la inteligencia artificial en 2024">
            <a:extLst>
              <a:ext uri="{FF2B5EF4-FFF2-40B4-BE49-F238E27FC236}">
                <a16:creationId xmlns:a16="http://schemas.microsoft.com/office/drawing/2014/main" id="{EBBA6C2B-5693-FB5D-64BB-98D1F896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916" y="162062"/>
            <a:ext cx="2958418" cy="16577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1">
            <a:extLst>
              <a:ext uri="{FF2B5EF4-FFF2-40B4-BE49-F238E27FC236}">
                <a16:creationId xmlns:a16="http://schemas.microsoft.com/office/drawing/2014/main" id="{2A5A7ABE-7453-97FE-1C55-717006275E27}"/>
              </a:ext>
            </a:extLst>
          </p:cNvPr>
          <p:cNvSpPr txBox="1">
            <a:spLocks/>
          </p:cNvSpPr>
          <p:nvPr/>
        </p:nvSpPr>
        <p:spPr>
          <a:xfrm>
            <a:off x="3647872" y="3564578"/>
            <a:ext cx="5233481" cy="1004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Bolivia considerado como país subdesarrollado, intenta cada vez mas mejorar el nivel de educación en las escuelas publicas. </a:t>
            </a:r>
            <a:endParaRPr lang="es-BO" dirty="0"/>
          </a:p>
        </p:txBody>
      </p:sp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054B0EAD-BD41-9CE0-2EA0-3F26E3CF4AEE}"/>
              </a:ext>
            </a:extLst>
          </p:cNvPr>
          <p:cNvSpPr txBox="1">
            <a:spLocks/>
          </p:cNvSpPr>
          <p:nvPr/>
        </p:nvSpPr>
        <p:spPr>
          <a:xfrm>
            <a:off x="2880742" y="5448479"/>
            <a:ext cx="6174039" cy="660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 AGETIC, busca reducir la brecha digital entre educación y tecnología con su programa llamado inclusión digital.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84981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3504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931740" y="1580273"/>
            <a:ext cx="551353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y análisis del conjunto de datos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9C28B61-0520-8E3B-6C28-E94A7FCFC5AE}"/>
              </a:ext>
            </a:extLst>
          </p:cNvPr>
          <p:cNvSpPr txBox="1"/>
          <p:nvPr/>
        </p:nvSpPr>
        <p:spPr>
          <a:xfrm>
            <a:off x="4491770" y="6298279"/>
            <a:ext cx="207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Implementación de TIC</a:t>
            </a:r>
            <a:endParaRPr lang="es-BO" sz="1400" dirty="0"/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852" y="175456"/>
            <a:ext cx="2336050" cy="131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83" y="29693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BD72FEA-41F6-56B3-8630-3FBDB3DCB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3212" y="1993175"/>
            <a:ext cx="7518564" cy="430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83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" y="5548954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318796" y="1168335"/>
            <a:ext cx="551353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Exploración y análisis del conjunto de datos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9C28B61-0520-8E3B-6C28-E94A7FCFC5AE}"/>
              </a:ext>
            </a:extLst>
          </p:cNvPr>
          <p:cNvSpPr txBox="1"/>
          <p:nvPr/>
        </p:nvSpPr>
        <p:spPr>
          <a:xfrm>
            <a:off x="3131209" y="5535776"/>
            <a:ext cx="273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Requerimientos de las  escuelas</a:t>
            </a:r>
            <a:endParaRPr lang="es-BO" sz="1400" dirty="0"/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83" y="29693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A8CDDF-AEBB-7F49-2B82-C197FCB24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53" y="1969604"/>
            <a:ext cx="2897621" cy="4319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F387CA-80C4-D1EB-0A5C-B56EBF49F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262" y="1969604"/>
            <a:ext cx="5787776" cy="343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66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318795" y="1168335"/>
            <a:ext cx="6570337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Impacto de tipo alto y bajo en las escuelas publicas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83" y="29693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ultados">
            <a:hlinkClick r:id="" action="ppaction://media"/>
            <a:extLst>
              <a:ext uri="{FF2B5EF4-FFF2-40B4-BE49-F238E27FC236}">
                <a16:creationId xmlns:a16="http://schemas.microsoft.com/office/drawing/2014/main" id="{613D7893-7843-2BF5-0842-3056E95C2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3772" y="1689661"/>
            <a:ext cx="8913112" cy="50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1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318795" y="1168335"/>
            <a:ext cx="5733757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Impacto según departamento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68" y="12097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F507FDD-1830-B788-06FF-451728F52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136" y="1861776"/>
            <a:ext cx="8582283" cy="47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065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406344" y="1270291"/>
            <a:ext cx="6826184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Modelos de clasificación según métricas de evaluación.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68" y="12097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3F7747-B37B-986D-0CD2-66D242581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902" y="1809679"/>
            <a:ext cx="9259592" cy="446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8264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CBB557D-9B1E-EF17-9C0D-FCE318511E59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406344" y="1270291"/>
            <a:ext cx="6826184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Modelos de clasificación según matriz de confusión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68" y="12097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F3664AB-8C6D-1F70-3B08-76D6E4779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021" y="1856748"/>
            <a:ext cx="3967261" cy="4825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 descr="C:\Users\Usuario\Downloads\WhatsApp Image 2023-08-25 at 15.38.46.jpeg">
            <a:extLst>
              <a:ext uri="{FF2B5EF4-FFF2-40B4-BE49-F238E27FC236}">
                <a16:creationId xmlns:a16="http://schemas.microsoft.com/office/drawing/2014/main" id="{5617E29E-4845-72CB-59CB-F1125FAC1F7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3" y="5435254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249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406344" y="1270290"/>
            <a:ext cx="8010540" cy="992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Selección del algoritmo mas adecuado para clasificación del impacto de inclusión digital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68" y="12097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D7DF7C9-F3C4-A9B5-BC9F-5B024E5AA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30" y="2372589"/>
            <a:ext cx="7611749" cy="1079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DF93402-E2B0-0880-D5B0-0B763B6AE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546" y="4256079"/>
            <a:ext cx="4817938" cy="860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D0F07F5-CFD1-0EFF-6FAD-49153BA29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7901" y="3670281"/>
            <a:ext cx="3740737" cy="2846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 descr="C:\Users\Usuario\Downloads\WhatsApp Image 2023-08-25 at 15.38.46.jpeg">
            <a:extLst>
              <a:ext uri="{FF2B5EF4-FFF2-40B4-BE49-F238E27FC236}">
                <a16:creationId xmlns:a16="http://schemas.microsoft.com/office/drawing/2014/main" id="{A9AC7D50-B066-7C38-05E4-53B9B60B0DC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9" y="5461405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155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55386" y="398118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Resultados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747478-E66B-1C75-0071-1FC6E1F7365A}"/>
              </a:ext>
            </a:extLst>
          </p:cNvPr>
          <p:cNvSpPr txBox="1">
            <a:spLocks/>
          </p:cNvSpPr>
          <p:nvPr/>
        </p:nvSpPr>
        <p:spPr>
          <a:xfrm>
            <a:off x="1406344" y="1270290"/>
            <a:ext cx="8010540" cy="992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Prueba del modelo</a:t>
            </a: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ableau Logo, symbol, meaning, history, PNG, brand">
            <a:extLst>
              <a:ext uri="{FF2B5EF4-FFF2-40B4-BE49-F238E27FC236}">
                <a16:creationId xmlns:a16="http://schemas.microsoft.com/office/drawing/2014/main" id="{9C54B21D-D514-315E-60F5-06C61EB4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75456"/>
            <a:ext cx="1765119" cy="9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020F52B3-B5AA-6C92-99B3-0E7AAB71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68" y="120974"/>
            <a:ext cx="2755712" cy="15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18B58F5-46F5-6267-15F6-1A7303BE5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203" y="1869374"/>
            <a:ext cx="8106266" cy="459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01A0CD-3FE7-58EB-1064-A26A2EE0D7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515"/>
          <a:stretch/>
        </p:blipFill>
        <p:spPr bwMode="auto">
          <a:xfrm>
            <a:off x="396258" y="1869374"/>
            <a:ext cx="2120930" cy="2882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 descr="C:\Users\Usuario\Downloads\WhatsApp Image 2023-08-25 at 15.38.46.jpeg">
            <a:extLst>
              <a:ext uri="{FF2B5EF4-FFF2-40B4-BE49-F238E27FC236}">
                <a16:creationId xmlns:a16="http://schemas.microsoft.com/office/drawing/2014/main" id="{DDF6AA81-0B1E-D5CB-859E-5BA059CF173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1" y="5451677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161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EA955-B05A-DB3B-ADF0-3DE3E912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6DE582D-A255-3F95-B401-28EC9D75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797" y="806171"/>
            <a:ext cx="3858148" cy="5970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Uso del Modelo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59533DE-E3DC-0EC4-A09F-10281747BAB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199295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F43C1C-3095-E130-C9CE-2E5B7E760E1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65F61E6-CAF9-2738-4372-DFF292A36038}"/>
              </a:ext>
            </a:extLst>
          </p:cNvPr>
          <p:cNvSpPr txBox="1">
            <a:spLocks/>
          </p:cNvSpPr>
          <p:nvPr/>
        </p:nvSpPr>
        <p:spPr>
          <a:xfrm>
            <a:off x="324465" y="1671062"/>
            <a:ext cx="6728088" cy="597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B067136F-EC1F-96E0-551C-E7629BA4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98" y="300522"/>
            <a:ext cx="2632462" cy="116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 descr="C:\Users\Usuario\Downloads\WhatsApp Image 2023-08-25 at 15.38.46.jpeg">
            <a:extLst>
              <a:ext uri="{FF2B5EF4-FFF2-40B4-BE49-F238E27FC236}">
                <a16:creationId xmlns:a16="http://schemas.microsoft.com/office/drawing/2014/main" id="{38716F4C-19CD-C531-BE3F-4D017078112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639" y="5519771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Uso del modelo">
            <a:hlinkClick r:id="" action="ppaction://media"/>
            <a:extLst>
              <a:ext uri="{FF2B5EF4-FFF2-40B4-BE49-F238E27FC236}">
                <a16:creationId xmlns:a16="http://schemas.microsoft.com/office/drawing/2014/main" id="{A6295A1A-90B2-4865-32E8-42C97DB0E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6257" y="1469912"/>
            <a:ext cx="9302219" cy="52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9A7DE-2F72-8642-28B7-80ED38029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B22C017-7B30-A160-1C30-EE89909F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026" y="767230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Utilidad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3AD54D8-C7DB-D951-0CB1-1FD7CB728D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0AEF87-C4CE-7853-F143-05A65BF93E8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78EDC8-03E4-206E-E80B-E90C6ED347C4}"/>
              </a:ext>
            </a:extLst>
          </p:cNvPr>
          <p:cNvSpPr txBox="1">
            <a:spLocks/>
          </p:cNvSpPr>
          <p:nvPr/>
        </p:nvSpPr>
        <p:spPr>
          <a:xfrm>
            <a:off x="215192" y="1598716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Identificar el impacto de los futuros lanzamientos del programa de inclusión digital.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ACCD996-872C-5FB3-62E5-C638CAC82BA3}"/>
              </a:ext>
            </a:extLst>
          </p:cNvPr>
          <p:cNvSpPr txBox="1">
            <a:spLocks/>
          </p:cNvSpPr>
          <p:nvPr/>
        </p:nvSpPr>
        <p:spPr>
          <a:xfrm>
            <a:off x="215192" y="2272577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Ayudar a mejorar en adquisición del servicio de internet para las comunidades cercanas a los escuelas.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347587B-C5B3-63C0-D4D1-412EB2FAFEA2}"/>
              </a:ext>
            </a:extLst>
          </p:cNvPr>
          <p:cNvSpPr txBox="1">
            <a:spLocks/>
          </p:cNvSpPr>
          <p:nvPr/>
        </p:nvSpPr>
        <p:spPr>
          <a:xfrm>
            <a:off x="215192" y="2946438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Aumentar el mejoramiento tecnológico de las unidades educativas.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272C801-E835-CBA2-4403-FC91813E5211}"/>
              </a:ext>
            </a:extLst>
          </p:cNvPr>
          <p:cNvSpPr txBox="1">
            <a:spLocks/>
          </p:cNvSpPr>
          <p:nvPr/>
        </p:nvSpPr>
        <p:spPr>
          <a:xfrm>
            <a:off x="215192" y="3429000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Aumentar el nivel educativo de las escuelas.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6BE93B-42E1-20F5-6CD9-CC5CC53C88B6}"/>
              </a:ext>
            </a:extLst>
          </p:cNvPr>
          <p:cNvSpPr txBox="1">
            <a:spLocks/>
          </p:cNvSpPr>
          <p:nvPr/>
        </p:nvSpPr>
        <p:spPr>
          <a:xfrm>
            <a:off x="215192" y="3840498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Ayudar a tomar decisiones con respecto a la educación a instituciones como AGETIC, escuelas publicas, y futuros proyectos. 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8378E5F-4A15-E2D7-8031-324C055A41CC}"/>
              </a:ext>
            </a:extLst>
          </p:cNvPr>
          <p:cNvSpPr txBox="1">
            <a:spLocks/>
          </p:cNvSpPr>
          <p:nvPr/>
        </p:nvSpPr>
        <p:spPr>
          <a:xfrm>
            <a:off x="215192" y="4534539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Trabajo para las empresas de instalaciones del servicio de internet.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50B9EB2-C86C-67EB-2C05-8BAF13C3F470}"/>
              </a:ext>
            </a:extLst>
          </p:cNvPr>
          <p:cNvSpPr txBox="1">
            <a:spLocks/>
          </p:cNvSpPr>
          <p:nvPr/>
        </p:nvSpPr>
        <p:spPr>
          <a:xfrm>
            <a:off x="215192" y="5016955"/>
            <a:ext cx="7265378" cy="673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Mejoramiento de infraestructura con respecto a construcción de aulas tecnológicas y  adquisición de computadoras para las escuelas publicas</a:t>
            </a:r>
          </a:p>
          <a:p>
            <a:pPr algn="just">
              <a:lnSpc>
                <a:spcPct val="120000"/>
              </a:lnSpc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638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6772" y="1931930"/>
            <a:ext cx="8245202" cy="101062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Desde el año 2019, AGETIC lleva capacitando a los maestros y estudiantes en el uso de programas, sitios web, herramientas de aprendizaje virtual, plataformas educativas y TIC, mediante el programa inclusión digital.</a:t>
            </a:r>
            <a:endParaRPr lang="es-BO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1793" y="594442"/>
            <a:ext cx="6643186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effectLst/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Antecedentes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Lanzamiento &quot;Inclusión Digital 2021&quot; | Por una tecnología más humana y con  #InclusiónDigital para todas y todos los bolivianos! La Agencia de Gobierno  Electrónico y Tecnologías de... | By Agetic Bolivia Oficial |">
            <a:extLst>
              <a:ext uri="{FF2B5EF4-FFF2-40B4-BE49-F238E27FC236}">
                <a16:creationId xmlns:a16="http://schemas.microsoft.com/office/drawing/2014/main" id="{CFB74C22-541D-06E6-0913-B17E64E9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468" y="1568833"/>
            <a:ext cx="2813138" cy="15753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óvenes, el sector con más acceso a internet y tecnología - Reporte Indigo">
            <a:extLst>
              <a:ext uri="{FF2B5EF4-FFF2-40B4-BE49-F238E27FC236}">
                <a16:creationId xmlns:a16="http://schemas.microsoft.com/office/drawing/2014/main" id="{890FF4A7-0A65-1990-891D-62AEF13E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2" y="3144190"/>
            <a:ext cx="3216002" cy="16803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1">
            <a:extLst>
              <a:ext uri="{FF2B5EF4-FFF2-40B4-BE49-F238E27FC236}">
                <a16:creationId xmlns:a16="http://schemas.microsoft.com/office/drawing/2014/main" id="{8D577834-7BAF-FC05-C974-406B1647FA53}"/>
              </a:ext>
            </a:extLst>
          </p:cNvPr>
          <p:cNvSpPr txBox="1">
            <a:spLocks/>
          </p:cNvSpPr>
          <p:nvPr/>
        </p:nvSpPr>
        <p:spPr>
          <a:xfrm>
            <a:off x="3612714" y="3429001"/>
            <a:ext cx="6114946" cy="125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dirty="0"/>
              <a:t>El acceso a internet y herramientas tecnológicas (computadoras, celulares, tablets) se han vuelto una necesidad en el mejoramiento y aprovechamiento de la educación.</a:t>
            </a:r>
            <a:endParaRPr lang="es-BO" dirty="0"/>
          </a:p>
        </p:txBody>
      </p:sp>
      <p:pic>
        <p:nvPicPr>
          <p:cNvPr id="2054" name="Picture 6" descr="Los 10 mejores proyectos de Machine Learning si eres Principiante">
            <a:extLst>
              <a:ext uri="{FF2B5EF4-FFF2-40B4-BE49-F238E27FC236}">
                <a16:creationId xmlns:a16="http://schemas.microsoft.com/office/drawing/2014/main" id="{AD00DA47-2CA8-E65B-6630-7DF908194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0" t="17589" r="16810" b="12482"/>
          <a:stretch/>
        </p:blipFill>
        <p:spPr bwMode="auto">
          <a:xfrm>
            <a:off x="8501974" y="4536786"/>
            <a:ext cx="3290869" cy="20330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FBB5AB4A-2EB6-C8AD-E99D-C2E90A4FD2F2}"/>
              </a:ext>
            </a:extLst>
          </p:cNvPr>
          <p:cNvSpPr txBox="1">
            <a:spLocks/>
          </p:cNvSpPr>
          <p:nvPr/>
        </p:nvSpPr>
        <p:spPr>
          <a:xfrm>
            <a:off x="2633366" y="5310135"/>
            <a:ext cx="5701995" cy="66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dirty="0"/>
              <a:t>Machine learning (Aprendizaje Automático), ayuda a las compañías a transformar y comprender sus datos.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937784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7514E-4D56-76F0-0BCD-0F15085C5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B00D22D-164C-ED42-CDBD-86C64972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026" y="767230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Conclusiones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8791DF-7F86-A1CA-814C-CFC5DA76DB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B62BD9-C5AB-3008-F658-5A6A4A4EF6C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22CAF5-BCF6-78B9-F35E-6B635113200D}"/>
              </a:ext>
            </a:extLst>
          </p:cNvPr>
          <p:cNvSpPr txBox="1">
            <a:spLocks/>
          </p:cNvSpPr>
          <p:nvPr/>
        </p:nvSpPr>
        <p:spPr>
          <a:xfrm>
            <a:off x="215192" y="2406245"/>
            <a:ext cx="7265378" cy="1022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Los maestros de 30 a 60 años, cuentan con conocimiento en redes sociales, ofimática, informática y TIC para poder implementar la inclusión digital en su modelo de educación.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FC7B0766-5CA8-2399-E056-DCCF43E1F132}"/>
              </a:ext>
            </a:extLst>
          </p:cNvPr>
          <p:cNvSpPr txBox="1">
            <a:spLocks/>
          </p:cNvSpPr>
          <p:nvPr/>
        </p:nvSpPr>
        <p:spPr>
          <a:xfrm>
            <a:off x="215192" y="3801854"/>
            <a:ext cx="7265378" cy="1130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WhatsApp con un 94,4%, Facebook con un 80,8% y YouTube 64,4% se convierten en las redes sociales mas usadas para la educación. El 83,4% afirman usar la computadora para la planificación de clases</a:t>
            </a:r>
          </a:p>
        </p:txBody>
      </p:sp>
      <p:pic>
        <p:nvPicPr>
          <p:cNvPr id="2050" name="Picture 2" descr="Docentes y redes sociales: una fusión muy educativa">
            <a:extLst>
              <a:ext uri="{FF2B5EF4-FFF2-40B4-BE49-F238E27FC236}">
                <a16:creationId xmlns:a16="http://schemas.microsoft.com/office/drawing/2014/main" id="{6BA291BD-0173-51D4-9315-FB656B547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447" y="2605410"/>
            <a:ext cx="4254675" cy="3737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78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67230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Conclusiones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9F5578D-2151-1163-796A-7489A5580744}"/>
              </a:ext>
            </a:extLst>
          </p:cNvPr>
          <p:cNvSpPr txBox="1">
            <a:spLocks/>
          </p:cNvSpPr>
          <p:nvPr/>
        </p:nvSpPr>
        <p:spPr>
          <a:xfrm>
            <a:off x="215186" y="1884409"/>
            <a:ext cx="6341256" cy="6306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El  69% de los profesores usan el internet con fines académicos, el 70,3% usan internet para preparar su material de educación y El 66,8% tienen la necesidad de internet en sus unidades educativas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C139F6-710F-7A6E-73F2-27107CBBC640}"/>
              </a:ext>
            </a:extLst>
          </p:cNvPr>
          <p:cNvSpPr txBox="1"/>
          <p:nvPr/>
        </p:nvSpPr>
        <p:spPr>
          <a:xfrm>
            <a:off x="158434" y="3429000"/>
            <a:ext cx="6341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El modelo con algoritmo de redes neuronales ANN, llega a ser el más apropiado para la clasificación del impacto de inclusión digital.</a:t>
            </a:r>
            <a:endParaRPr lang="es-BO" sz="1600" dirty="0"/>
          </a:p>
        </p:txBody>
      </p:sp>
      <p:pic>
        <p:nvPicPr>
          <p:cNvPr id="3074" name="Picture 2" descr="Tigo celebra el día de Internet con 120 mil maestros capacitados en el país  - Contacto Económico">
            <a:extLst>
              <a:ext uri="{FF2B5EF4-FFF2-40B4-BE49-F238E27FC236}">
                <a16:creationId xmlns:a16="http://schemas.microsoft.com/office/drawing/2014/main" id="{2B942EBC-EEAB-1905-7A2A-0F9F5BE0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19" y="1441090"/>
            <a:ext cx="4477329" cy="223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ímbolo Wifi Icono De Red Inalámbrica De Vector. Estilo De Diseño Plano.  Ilustraciones svg, vectoriales, clip art vectorizado libre de derechos.  Image 78978875">
            <a:extLst>
              <a:ext uri="{FF2B5EF4-FFF2-40B4-BE49-F238E27FC236}">
                <a16:creationId xmlns:a16="http://schemas.microsoft.com/office/drawing/2014/main" id="{E21AED11-EB6B-4CC6-F564-7436AB086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34" y="162632"/>
            <a:ext cx="1674070" cy="167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0B3FCE-91DD-540D-82A5-B842DF2D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282" y="4032318"/>
            <a:ext cx="4572266" cy="2537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758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6BD3F-1AFB-17FA-F6D6-5509CC847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58A62E6F-ED5A-A66C-84CA-97D9DBF38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026" y="767230"/>
            <a:ext cx="2420179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Conclusiones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5C51E1-FA47-465D-CF8F-42A2E78060A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79DB0C-7576-20FE-C2ED-66CBA78CAFD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A156712-5032-2126-3D40-3127E8839F07}"/>
              </a:ext>
            </a:extLst>
          </p:cNvPr>
          <p:cNvSpPr txBox="1"/>
          <p:nvPr/>
        </p:nvSpPr>
        <p:spPr>
          <a:xfrm>
            <a:off x="215189" y="1738110"/>
            <a:ext cx="6973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Tarija con 43 (24,86%) escuelas logró mayor impacto con respecto a la implementación de la inclusión digital, seguidos de La Paz con 35 (20,23%), y Cochabamba con 15 (8,67%). Todo en base a los 173 escuelas con alto impacto.</a:t>
            </a:r>
            <a:endParaRPr lang="es-BO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AF3396B-738A-E9D1-9E36-96BD5F6030BF}"/>
              </a:ext>
            </a:extLst>
          </p:cNvPr>
          <p:cNvSpPr txBox="1"/>
          <p:nvPr/>
        </p:nvSpPr>
        <p:spPr>
          <a:xfrm>
            <a:off x="143958" y="3230826"/>
            <a:ext cx="7044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Según cantidad de profesores por departamento, Cochabamba con 44% tuvo el mayor aprovechamiento del programa de inclusión digital.</a:t>
            </a:r>
            <a:endParaRPr lang="es-BO" sz="16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7279910-D078-DB12-48E7-3CF93DF04D9E}"/>
              </a:ext>
            </a:extLst>
          </p:cNvPr>
          <p:cNvSpPr txBox="1"/>
          <p:nvPr/>
        </p:nvSpPr>
        <p:spPr>
          <a:xfrm>
            <a:off x="143958" y="4228283"/>
            <a:ext cx="6973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Los resultados de la prueba del modelo con FP= 1, llega a demostrar que el modelo funciona.</a:t>
            </a:r>
            <a:endParaRPr lang="es-BO" sz="1600" dirty="0"/>
          </a:p>
        </p:txBody>
      </p:sp>
      <p:pic>
        <p:nvPicPr>
          <p:cNvPr id="4098" name="Picture 2" descr="Departamento de Tarija, Bolivia - Genealogía - FamilySearch Wiki">
            <a:extLst>
              <a:ext uri="{FF2B5EF4-FFF2-40B4-BE49-F238E27FC236}">
                <a16:creationId xmlns:a16="http://schemas.microsoft.com/office/drawing/2014/main" id="{36544A38-FDFB-D021-295D-69E174329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97" y="1535219"/>
            <a:ext cx="2148641" cy="14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ndera del departamento de Tarija">
            <a:extLst>
              <a:ext uri="{FF2B5EF4-FFF2-40B4-BE49-F238E27FC236}">
                <a16:creationId xmlns:a16="http://schemas.microsoft.com/office/drawing/2014/main" id="{CB4C7383-639D-7DC6-EB60-892E8AF44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967" y="626248"/>
            <a:ext cx="2320278" cy="179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epartamento de Cochabamba, Bolivia - Genealogía - FamilySearch Wiki">
            <a:extLst>
              <a:ext uri="{FF2B5EF4-FFF2-40B4-BE49-F238E27FC236}">
                <a16:creationId xmlns:a16="http://schemas.microsoft.com/office/drawing/2014/main" id="{D7D3D976-AFA3-54A5-DECF-93A5B00E1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518" y="2946253"/>
            <a:ext cx="1927293" cy="194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E551C29-67AA-C927-225D-AD199B242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912" y="5554539"/>
            <a:ext cx="4817938" cy="860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4" name="Picture 8" descr="Bandera del departamento de Cochabamba">
            <a:extLst>
              <a:ext uri="{FF2B5EF4-FFF2-40B4-BE49-F238E27FC236}">
                <a16:creationId xmlns:a16="http://schemas.microsoft.com/office/drawing/2014/main" id="{9FCDDEF4-5C45-9B04-5DCE-31FB578F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89" y="3359549"/>
            <a:ext cx="2439035" cy="18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36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65026" y="767230"/>
            <a:ext cx="3298804" cy="6738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Recomendaciones </a:t>
            </a:r>
            <a:endParaRPr lang="es-ES" sz="32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5540284-0DC9-7CAD-49B3-A24884334642}"/>
              </a:ext>
            </a:extLst>
          </p:cNvPr>
          <p:cNvSpPr txBox="1"/>
          <p:nvPr/>
        </p:nvSpPr>
        <p:spPr>
          <a:xfrm>
            <a:off x="632297" y="1737025"/>
            <a:ext cx="8613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Recaudar información de los maestros y sus escuelas del año actual, para ver si la inclusión digital va mejorando año tras año.</a:t>
            </a:r>
            <a:endParaRPr lang="es-B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2D14DE-EC30-7393-CAD0-34744B292588}"/>
              </a:ext>
            </a:extLst>
          </p:cNvPr>
          <p:cNvSpPr txBox="1"/>
          <p:nvPr/>
        </p:nvSpPr>
        <p:spPr>
          <a:xfrm>
            <a:off x="632297" y="2356125"/>
            <a:ext cx="8613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Recaudar la misma cantidad de registros de todos los departamento, para evitar el sesgo y mejorar el modelo.</a:t>
            </a:r>
            <a:endParaRPr lang="es-B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A05142-B060-2201-449B-0845564B75F1}"/>
              </a:ext>
            </a:extLst>
          </p:cNvPr>
          <p:cNvSpPr txBox="1"/>
          <p:nvPr/>
        </p:nvSpPr>
        <p:spPr>
          <a:xfrm>
            <a:off x="632297" y="3002456"/>
            <a:ext cx="8613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Recaudar información de nuevas variables que surgen ante el avance de la tecnología que ayuden a determinar un alto impacto en la educación.</a:t>
            </a:r>
            <a:endParaRPr lang="es-BO" dirty="0"/>
          </a:p>
        </p:txBody>
      </p:sp>
      <p:pic>
        <p:nvPicPr>
          <p:cNvPr id="12" name="Imagen 11" descr="C:\Users\Usuario\Downloads\WhatsApp Image 2023-08-25 at 15.38.46.jpeg">
            <a:extLst>
              <a:ext uri="{FF2B5EF4-FFF2-40B4-BE49-F238E27FC236}">
                <a16:creationId xmlns:a16="http://schemas.microsoft.com/office/drawing/2014/main" id="{E219958C-473C-C5EB-C103-9DF243F194F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2" y="5467125"/>
            <a:ext cx="2078107" cy="124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555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B7B523E-B15C-5578-3326-5DF0C0DAA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236" y="868810"/>
            <a:ext cx="5793732" cy="3041709"/>
          </a:xfrm>
          <a:prstGeom prst="rect">
            <a:avLst/>
          </a:prstGeom>
        </p:spPr>
      </p:pic>
      <p:pic>
        <p:nvPicPr>
          <p:cNvPr id="11" name="Imagen 10" descr="C:\Users\Usuario\Downloads\WhatsApp Image 2023-08-25 at 15.38.46.jpeg">
            <a:extLst>
              <a:ext uri="{FF2B5EF4-FFF2-40B4-BE49-F238E27FC236}">
                <a16:creationId xmlns:a16="http://schemas.microsoft.com/office/drawing/2014/main" id="{28903075-116D-F663-ED63-EAC9F09F6EE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0" y="5379316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Proverbios 4:7 | Verses, Lockscreen">
            <a:extLst>
              <a:ext uri="{FF2B5EF4-FFF2-40B4-BE49-F238E27FC236}">
                <a16:creationId xmlns:a16="http://schemas.microsoft.com/office/drawing/2014/main" id="{88434188-084F-A59D-70C3-5D8F928CA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377" y="3171411"/>
            <a:ext cx="2817779" cy="2817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75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1793" y="594442"/>
            <a:ext cx="6643186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Problemática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12" descr="Una fractura abierta fotografías e imágenes de alta resolución - Alamy">
            <a:extLst>
              <a:ext uri="{FF2B5EF4-FFF2-40B4-BE49-F238E27FC236}">
                <a16:creationId xmlns:a16="http://schemas.microsoft.com/office/drawing/2014/main" id="{43CEF03B-E920-C97C-7B10-3AF715788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31"/>
          <a:stretch/>
        </p:blipFill>
        <p:spPr bwMode="auto">
          <a:xfrm>
            <a:off x="2535470" y="1711402"/>
            <a:ext cx="6881413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198678" y="1737483"/>
            <a:ext cx="8418028" cy="1000900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no contar con información final sobre si el programa de inclusión digital logró reducir la brecha digital en la educación o si el programa tuvo impacto o no es la mayor problemática para AGETIC.</a:t>
            </a:r>
            <a:endParaRPr lang="es-BO" dirty="0"/>
          </a:p>
        </p:txBody>
      </p:sp>
      <p:pic>
        <p:nvPicPr>
          <p:cNvPr id="12" name="Imagen 11" descr="C:\Users\Usuario\Downloads\WhatsApp Image 2023-08-25 at 15.38.46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Brecha digital y Brecha cognitiva. | TICs en Medicina Wiki | Fandom">
            <a:extLst>
              <a:ext uri="{FF2B5EF4-FFF2-40B4-BE49-F238E27FC236}">
                <a16:creationId xmlns:a16="http://schemas.microsoft.com/office/drawing/2014/main" id="{37971FB5-DA41-CEA0-8E54-B69DA90A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78" y="70916"/>
            <a:ext cx="1905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ómo las aulas inteligentes pueden ayudar a mejorar la brecha digital en la  educación – Samsung Newsroom Perú">
            <a:extLst>
              <a:ext uri="{FF2B5EF4-FFF2-40B4-BE49-F238E27FC236}">
                <a16:creationId xmlns:a16="http://schemas.microsoft.com/office/drawing/2014/main" id="{A0BA8752-4A27-93B5-E2F6-865EFDA94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049" y="4548223"/>
            <a:ext cx="3343740" cy="22312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n computadoras ni wifi: Padres piden que se aleje de la tecnología a los  chicos en las escuelas - Critica Sur">
            <a:extLst>
              <a:ext uri="{FF2B5EF4-FFF2-40B4-BE49-F238E27FC236}">
                <a16:creationId xmlns:a16="http://schemas.microsoft.com/office/drawing/2014/main" id="{0FC7E242-E06F-0A29-DEE0-96938C116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2880952"/>
            <a:ext cx="3645975" cy="24278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cnología educativa: Ventajas, importancia y retos futuros">
            <a:extLst>
              <a:ext uri="{FF2B5EF4-FFF2-40B4-BE49-F238E27FC236}">
                <a16:creationId xmlns:a16="http://schemas.microsoft.com/office/drawing/2014/main" id="{5376435F-CDCC-DC08-8199-A88E9B945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931" y="1986154"/>
            <a:ext cx="3396853" cy="1909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deas y propuestas para aprovechar la tecnología en educación, en cualquier  asignatura y curso">
            <a:extLst>
              <a:ext uri="{FF2B5EF4-FFF2-40B4-BE49-F238E27FC236}">
                <a16:creationId xmlns:a16="http://schemas.microsoft.com/office/drawing/2014/main" id="{AEA38871-8F16-945F-4BCB-B2B233D60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706" y="4179246"/>
            <a:ext cx="3437562" cy="2062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9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96258" y="1705983"/>
            <a:ext cx="8602853" cy="7036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1700" dirty="0">
                <a:solidFill>
                  <a:schemeClr val="tx1"/>
                </a:solidFill>
              </a:rPr>
              <a:t>Realizar un modelo de clasificación de impacto del programa inclusión digital según la infraestructura y enseñanza en las escuelas públicas utilizando machine learning</a:t>
            </a:r>
            <a:endParaRPr lang="es-BO" sz="1700" dirty="0">
              <a:solidFill>
                <a:schemeClr val="tx1"/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479662" y="808743"/>
            <a:ext cx="3274488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effectLst/>
                <a:latin typeface="Franklin Gothic Medium Cond" panose="020B0606030402020204" pitchFamily="34" charset="0"/>
                <a:cs typeface="Times New Roman" panose="02020603050405020304" pitchFamily="18" charset="0"/>
              </a:rPr>
              <a:t>Objetiv</a:t>
            </a: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o general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383BE0C-E60E-D28B-6E44-0645D6025BEB}"/>
              </a:ext>
            </a:extLst>
          </p:cNvPr>
          <p:cNvSpPr txBox="1">
            <a:spLocks/>
          </p:cNvSpPr>
          <p:nvPr/>
        </p:nvSpPr>
        <p:spPr>
          <a:xfrm>
            <a:off x="211432" y="2448668"/>
            <a:ext cx="6643186" cy="814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Objetivos específicos</a:t>
            </a:r>
            <a:endParaRPr lang="es-ES" sz="2800" b="1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2C6B5374-2181-175D-CACA-F2777981D291}"/>
              </a:ext>
            </a:extLst>
          </p:cNvPr>
          <p:cNvSpPr txBox="1">
            <a:spLocks/>
          </p:cNvSpPr>
          <p:nvPr/>
        </p:nvSpPr>
        <p:spPr>
          <a:xfrm>
            <a:off x="387557" y="3306908"/>
            <a:ext cx="9040598" cy="300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dirty="0">
                <a:solidFill>
                  <a:schemeClr val="tx1"/>
                </a:solidFill>
              </a:rPr>
              <a:t>Recopilar la información primaria y secundaria de maestros y sus escuelas públicas.</a:t>
            </a:r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5" name="Marcador de contenido 1">
            <a:extLst>
              <a:ext uri="{FF2B5EF4-FFF2-40B4-BE49-F238E27FC236}">
                <a16:creationId xmlns:a16="http://schemas.microsoft.com/office/drawing/2014/main" id="{E0E6B921-5492-C6A1-CA5F-A31AF947482E}"/>
              </a:ext>
            </a:extLst>
          </p:cNvPr>
          <p:cNvSpPr txBox="1">
            <a:spLocks/>
          </p:cNvSpPr>
          <p:nvPr/>
        </p:nvSpPr>
        <p:spPr>
          <a:xfrm>
            <a:off x="388646" y="3619484"/>
            <a:ext cx="8726171" cy="729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dirty="0">
                <a:solidFill>
                  <a:schemeClr val="tx1"/>
                </a:solidFill>
              </a:rPr>
              <a:t>Realizar un Análisis Exploratorio de Datos, del conjunto de información obtenida, para descubrir relación entre variables, características sobresalientes e información valiosa.</a:t>
            </a:r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1191955A-6DD0-6226-BD30-760967E9CCD2}"/>
              </a:ext>
            </a:extLst>
          </p:cNvPr>
          <p:cNvSpPr txBox="1">
            <a:spLocks/>
          </p:cNvSpPr>
          <p:nvPr/>
        </p:nvSpPr>
        <p:spPr>
          <a:xfrm>
            <a:off x="396258" y="4348927"/>
            <a:ext cx="8718559" cy="729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dirty="0">
                <a:solidFill>
                  <a:schemeClr val="tx1"/>
                </a:solidFill>
              </a:rPr>
              <a:t>Realizar el modelado, entrenamiento y prueba del modelo de clasificación de aprendizaje supervisado de machine learning, para determinar el tipo de impacto que tuvo la inclusión digital</a:t>
            </a:r>
            <a:r>
              <a:rPr lang="es-ES" dirty="0"/>
              <a:t>.</a:t>
            </a:r>
            <a:endParaRPr lang="es-B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A68404-969E-D09B-C52A-D9338E1064D5}"/>
              </a:ext>
            </a:extLst>
          </p:cNvPr>
          <p:cNvSpPr txBox="1"/>
          <p:nvPr/>
        </p:nvSpPr>
        <p:spPr>
          <a:xfrm>
            <a:off x="2564956" y="5040586"/>
            <a:ext cx="6637409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700" dirty="0"/>
              <a:t>Evaluar y comparar los diferentes modelos de clasificación como árboles de decisión, máquinas de vectores de soporte (SVM), clasificación de Naive Bayes, K vecinos más cercanos (KNN), regresión logística y redes neuronales, para determinar cuál es el más apropiado</a:t>
            </a:r>
            <a:endParaRPr lang="es-BO" sz="1700" dirty="0"/>
          </a:p>
        </p:txBody>
      </p:sp>
      <p:pic>
        <p:nvPicPr>
          <p:cNvPr id="1028" name="Picture 4" descr="documento línea icono. sencillo contorno estilo. nota, información, papel,  hoja, pictograma, contrato, Copiar concepto. página archivo, lista texto  vector ilustración aislado para web diseño. eps 10 21487239 Vector en  Vecteezy">
            <a:extLst>
              <a:ext uri="{FF2B5EF4-FFF2-40B4-BE49-F238E27FC236}">
                <a16:creationId xmlns:a16="http://schemas.microsoft.com/office/drawing/2014/main" id="{A387A021-B841-4992-46E1-031ED3C1D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0" t="12908" r="15626" b="13900"/>
          <a:stretch/>
        </p:blipFill>
        <p:spPr bwMode="auto">
          <a:xfrm>
            <a:off x="9038935" y="2197526"/>
            <a:ext cx="1169423" cy="123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stadística | Análisis exploratorio de Datos (EDA) | Gráficos y  visualización | by Juan Martín Franco | Medium">
            <a:extLst>
              <a:ext uri="{FF2B5EF4-FFF2-40B4-BE49-F238E27FC236}">
                <a16:creationId xmlns:a16="http://schemas.microsoft.com/office/drawing/2014/main" id="{3FDA0E85-7FA9-7A93-5F11-56B75223A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r="12658"/>
          <a:stretch/>
        </p:blipFill>
        <p:spPr bwMode="auto">
          <a:xfrm>
            <a:off x="10478034" y="2779105"/>
            <a:ext cx="1480838" cy="131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Modelos de Machine Learning | OpenWebinars">
            <a:extLst>
              <a:ext uri="{FF2B5EF4-FFF2-40B4-BE49-F238E27FC236}">
                <a16:creationId xmlns:a16="http://schemas.microsoft.com/office/drawing/2014/main" id="{4330198D-CA4D-4680-AA91-1F6EC0484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BO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7A733FD-AF0B-0718-CCBD-E3D292659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811" y="4348926"/>
            <a:ext cx="1842703" cy="142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33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DD92-DAFB-5312-9BC1-65BAA4CA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BFC2DCF-A442-FCF4-5F03-F2DBC255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29" y="124948"/>
            <a:ext cx="3858148" cy="723571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40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Metodología</a:t>
            </a:r>
            <a:endParaRPr lang="es-ES" sz="40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ED4E22A-3835-EC51-60A2-79F76E88B64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3C4E88-1155-FB85-C05C-53ED5C154FD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>
            <a:extLst>
              <a:ext uri="{FF2B5EF4-FFF2-40B4-BE49-F238E27FC236}">
                <a16:creationId xmlns:a16="http://schemas.microsoft.com/office/drawing/2014/main" id="{D58D8957-006E-0674-19C2-BFB6692713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50E45FA-74FD-77B5-1EBC-E8AA6378B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2" b="48046"/>
          <a:stretch/>
        </p:blipFill>
        <p:spPr bwMode="auto">
          <a:xfrm>
            <a:off x="2318512" y="688842"/>
            <a:ext cx="6614723" cy="59789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00" name="Picture 4" descr="Google Colaboratory Colab - Guía Completa Español - Marketing Branding">
            <a:extLst>
              <a:ext uri="{FF2B5EF4-FFF2-40B4-BE49-F238E27FC236}">
                <a16:creationId xmlns:a16="http://schemas.microsoft.com/office/drawing/2014/main" id="{E9292C49-1D30-A6F1-1EB7-0DDE7697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821" y="168949"/>
            <a:ext cx="1805942" cy="120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 importancia de Power BI en tu empresa">
            <a:extLst>
              <a:ext uri="{FF2B5EF4-FFF2-40B4-BE49-F238E27FC236}">
                <a16:creationId xmlns:a16="http://schemas.microsoft.com/office/drawing/2014/main" id="{F4714D95-B9FA-BDC2-1968-1980DEA6E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27" y="1568833"/>
            <a:ext cx="2846501" cy="131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ABLEAU TOUR FOR BEGINNERS: AROUND TABLEAU DASHBOARD IN A FEW MINUTES-INTRO  TUTORIALS">
            <a:extLst>
              <a:ext uri="{FF2B5EF4-FFF2-40B4-BE49-F238E27FC236}">
                <a16:creationId xmlns:a16="http://schemas.microsoft.com/office/drawing/2014/main" id="{87E90C90-E59B-09A5-A275-FC610F80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077" y="3081263"/>
            <a:ext cx="2358421" cy="1415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iencia de Datos: CRISP-DM y su proceso de implementación | América Sistemas">
            <a:extLst>
              <a:ext uri="{FF2B5EF4-FFF2-40B4-BE49-F238E27FC236}">
                <a16:creationId xmlns:a16="http://schemas.microsoft.com/office/drawing/2014/main" id="{DB5AA372-8F54-C41E-A3E6-0E0B52EBB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417"/>
            <a:ext cx="2780747" cy="179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Ejemplos de dashboards">
            <a:extLst>
              <a:ext uri="{FF2B5EF4-FFF2-40B4-BE49-F238E27FC236}">
                <a16:creationId xmlns:a16="http://schemas.microsoft.com/office/drawing/2014/main" id="{2EDECB36-1456-838D-0B0C-57FAAB99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17" y="4948233"/>
            <a:ext cx="3069011" cy="17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76AC0AE7-5A7C-1C33-0F59-32D4E45FDD11}"/>
              </a:ext>
            </a:extLst>
          </p:cNvPr>
          <p:cNvSpPr txBox="1">
            <a:spLocks/>
          </p:cNvSpPr>
          <p:nvPr/>
        </p:nvSpPr>
        <p:spPr>
          <a:xfrm>
            <a:off x="1332229" y="848519"/>
            <a:ext cx="3021569" cy="514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 CRIPS-DM</a:t>
            </a:r>
            <a:endParaRPr lang="es-ES" sz="2000" b="1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5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215251" y="64370"/>
            <a:ext cx="3858148" cy="723571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40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Metodología</a:t>
            </a:r>
            <a:endParaRPr lang="es-ES" sz="40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8EEA034-D81E-70E9-B909-A7127DC6D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1"/>
          <a:stretch/>
        </p:blipFill>
        <p:spPr bwMode="auto">
          <a:xfrm>
            <a:off x="2707638" y="1253190"/>
            <a:ext cx="5661390" cy="5604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00" name="Picture 4" descr="Google Colaboratory Colab - Guía Completa Español - Marketing Branding">
            <a:extLst>
              <a:ext uri="{FF2B5EF4-FFF2-40B4-BE49-F238E27FC236}">
                <a16:creationId xmlns:a16="http://schemas.microsoft.com/office/drawing/2014/main" id="{87D9B2A3-3D43-A0B8-22BF-538DE51E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186" y="364872"/>
            <a:ext cx="1805942" cy="120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 importancia de Power BI en tu empresa">
            <a:extLst>
              <a:ext uri="{FF2B5EF4-FFF2-40B4-BE49-F238E27FC236}">
                <a16:creationId xmlns:a16="http://schemas.microsoft.com/office/drawing/2014/main" id="{CFCD7064-D649-8545-D7F3-87618B7E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27" y="1766710"/>
            <a:ext cx="2846501" cy="131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ABLEAU TOUR FOR BEGINNERS: AROUND TABLEAU DASHBOARD IN A FEW MINUTES-INTRO  TUTORIALS">
            <a:extLst>
              <a:ext uri="{FF2B5EF4-FFF2-40B4-BE49-F238E27FC236}">
                <a16:creationId xmlns:a16="http://schemas.microsoft.com/office/drawing/2014/main" id="{E5ED2ACC-F31F-92C4-7CC5-815B5FFD3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707" y="3265134"/>
            <a:ext cx="2358421" cy="1415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iencia de Datos: CRISP-DM y su proceso de implementación | América Sistemas">
            <a:extLst>
              <a:ext uri="{FF2B5EF4-FFF2-40B4-BE49-F238E27FC236}">
                <a16:creationId xmlns:a16="http://schemas.microsoft.com/office/drawing/2014/main" id="{28C8730B-86EF-75CB-066F-CFA85377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2" y="1876724"/>
            <a:ext cx="2892192" cy="186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Ejemplos de dashboards">
            <a:extLst>
              <a:ext uri="{FF2B5EF4-FFF2-40B4-BE49-F238E27FC236}">
                <a16:creationId xmlns:a16="http://schemas.microsoft.com/office/drawing/2014/main" id="{656B966E-E348-55E4-E9AD-90CE38BEB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17" y="4850342"/>
            <a:ext cx="3069011" cy="17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1215251" y="663875"/>
            <a:ext cx="3021569" cy="514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Modelo CRIPS-DM</a:t>
            </a:r>
            <a:endParaRPr lang="es-ES" sz="2000" b="1" dirty="0">
              <a:solidFill>
                <a:schemeClr val="tx1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0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1793" y="594442"/>
            <a:ext cx="6643186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Comprensión del Negocio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204" y="5356095"/>
            <a:ext cx="2078107" cy="12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994742-41BF-0148-2524-C2B25AF3B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26" y="1471922"/>
            <a:ext cx="7774348" cy="51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1793" y="594442"/>
            <a:ext cx="6643186" cy="81446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3200" b="1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Comprensión de Datos</a:t>
            </a:r>
            <a:endParaRPr lang="es-ES" sz="2800" b="1" dirty="0">
              <a:solidFill>
                <a:schemeClr val="tx1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58" y="364873"/>
            <a:ext cx="84582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-1" b="14911"/>
          <a:stretch/>
        </p:blipFill>
        <p:spPr bwMode="auto">
          <a:xfrm>
            <a:off x="8144979" y="288133"/>
            <a:ext cx="1271905" cy="1120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Usuario\Downloads\WhatsApp Image 2023-08-25 at 15.38.46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6" y="5326912"/>
            <a:ext cx="2078107" cy="12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18814E2-67D2-2802-DDFE-42C5EC3D3C52}"/>
              </a:ext>
            </a:extLst>
          </p:cNvPr>
          <p:cNvSpPr/>
          <p:nvPr/>
        </p:nvSpPr>
        <p:spPr>
          <a:xfrm>
            <a:off x="319986" y="1714700"/>
            <a:ext cx="1844184" cy="512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Datos personales profesor</a:t>
            </a:r>
            <a:endParaRPr lang="es-BO" sz="1600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B6B5C29-ECE5-92D9-7391-8DC9BD94CF6A}"/>
              </a:ext>
            </a:extLst>
          </p:cNvPr>
          <p:cNvSpPr/>
          <p:nvPr/>
        </p:nvSpPr>
        <p:spPr>
          <a:xfrm>
            <a:off x="2369280" y="1714700"/>
            <a:ext cx="1844184" cy="512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Herramientas de apoyo</a:t>
            </a:r>
            <a:endParaRPr lang="es-BO" sz="1600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47E843C-95C2-38E1-9818-6E5D291C65A8}"/>
              </a:ext>
            </a:extLst>
          </p:cNvPr>
          <p:cNvSpPr/>
          <p:nvPr/>
        </p:nvSpPr>
        <p:spPr>
          <a:xfrm>
            <a:off x="4418574" y="1714700"/>
            <a:ext cx="1844184" cy="512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Redes Sociales</a:t>
            </a:r>
            <a:endParaRPr lang="es-BO" sz="160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623E925-1C10-4FA8-E377-AEEB9FDAE60A}"/>
              </a:ext>
            </a:extLst>
          </p:cNvPr>
          <p:cNvSpPr/>
          <p:nvPr/>
        </p:nvSpPr>
        <p:spPr>
          <a:xfrm>
            <a:off x="6467868" y="1727060"/>
            <a:ext cx="1844184" cy="512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Conocimientos de los profesores</a:t>
            </a:r>
            <a:endParaRPr lang="es-BO" sz="160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F994123-5659-1CBC-2EC1-456194EF3F3D}"/>
              </a:ext>
            </a:extLst>
          </p:cNvPr>
          <p:cNvSpPr/>
          <p:nvPr/>
        </p:nvSpPr>
        <p:spPr>
          <a:xfrm>
            <a:off x="8517162" y="1727060"/>
            <a:ext cx="1844184" cy="512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Requerimientos de las escuelas</a:t>
            </a:r>
            <a:endParaRPr lang="es-BO" sz="16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DDBE264-68D4-E5F9-7E51-8FD56993CD1F}"/>
              </a:ext>
            </a:extLst>
          </p:cNvPr>
          <p:cNvSpPr txBox="1"/>
          <p:nvPr/>
        </p:nvSpPr>
        <p:spPr>
          <a:xfrm>
            <a:off x="319986" y="2373403"/>
            <a:ext cx="19163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Sexo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Departamento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Colegio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Años de experiencia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Nivel Académico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Materias que imparte.</a:t>
            </a:r>
            <a:endParaRPr lang="es-BO" sz="16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9BD12D8-D571-0071-5749-7D0183E370EE}"/>
              </a:ext>
            </a:extLst>
          </p:cNvPr>
          <p:cNvSpPr txBox="1"/>
          <p:nvPr/>
        </p:nvSpPr>
        <p:spPr>
          <a:xfrm>
            <a:off x="2369280" y="2382985"/>
            <a:ext cx="19163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Computadora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Celular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Tablets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Internet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7FC422E-EEBD-C099-4D11-8882BD7B6C4B}"/>
              </a:ext>
            </a:extLst>
          </p:cNvPr>
          <p:cNvSpPr txBox="1"/>
          <p:nvPr/>
        </p:nvSpPr>
        <p:spPr>
          <a:xfrm>
            <a:off x="4418574" y="2382839"/>
            <a:ext cx="19163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YouTube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WhatsApp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Messenger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Instagram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Telegram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TikTok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2D9DFB6-C13A-447B-CCF7-BFB241AC8E12}"/>
              </a:ext>
            </a:extLst>
          </p:cNvPr>
          <p:cNvSpPr txBox="1"/>
          <p:nvPr/>
        </p:nvSpPr>
        <p:spPr>
          <a:xfrm>
            <a:off x="6467868" y="2382839"/>
            <a:ext cx="1916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Ofimática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Informática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Google Académico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Google Drive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42EBB35-40AC-E25B-DE37-2598AF6DE64A}"/>
              </a:ext>
            </a:extLst>
          </p:cNvPr>
          <p:cNvSpPr txBox="1"/>
          <p:nvPr/>
        </p:nvSpPr>
        <p:spPr>
          <a:xfrm>
            <a:off x="8517162" y="2382839"/>
            <a:ext cx="1916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Mobiliario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Computadoras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Aula tecnológica</a:t>
            </a:r>
          </a:p>
        </p:txBody>
      </p:sp>
    </p:spTree>
    <p:extLst>
      <p:ext uri="{BB962C8B-B14F-4D97-AF65-F5344CB8AC3E}">
        <p14:creationId xmlns:p14="http://schemas.microsoft.com/office/powerpoint/2010/main" val="32657839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11374</TotalTime>
  <Words>1059</Words>
  <Application>Microsoft Office PowerPoint</Application>
  <PresentationFormat>Panorámica</PresentationFormat>
  <Paragraphs>141</Paragraphs>
  <Slides>34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3" baseType="lpstr">
      <vt:lpstr>Arial</vt:lpstr>
      <vt:lpstr>Franklin Gothic Medium Cond</vt:lpstr>
      <vt:lpstr>Garamond</vt:lpstr>
      <vt:lpstr>Helvetica</vt:lpstr>
      <vt:lpstr>Times</vt:lpstr>
      <vt:lpstr>Times New Roman</vt:lpstr>
      <vt:lpstr>Trebuchet MS</vt:lpstr>
      <vt:lpstr>Wingdings 3</vt:lpstr>
      <vt:lpstr>Faceta</vt:lpstr>
      <vt:lpstr>Presentación de PowerPoint</vt:lpstr>
      <vt:lpstr>Introducción</vt:lpstr>
      <vt:lpstr>Antecedentes</vt:lpstr>
      <vt:lpstr>Problemática</vt:lpstr>
      <vt:lpstr>Objetivo general</vt:lpstr>
      <vt:lpstr>Metodología</vt:lpstr>
      <vt:lpstr>Metodología</vt:lpstr>
      <vt:lpstr>Comprensión del Negocio</vt:lpstr>
      <vt:lpstr>Comprensión de Datos</vt:lpstr>
      <vt:lpstr>Preparación de datos </vt:lpstr>
      <vt:lpstr>Preparación de datos </vt:lpstr>
      <vt:lpstr>Preparación de datos </vt:lpstr>
      <vt:lpstr>Exploración de datos </vt:lpstr>
      <vt:lpstr>Modelo </vt:lpstr>
      <vt:lpstr>Modelo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Uso del Modelo </vt:lpstr>
      <vt:lpstr>Utilidad </vt:lpstr>
      <vt:lpstr>Conclusiones </vt:lpstr>
      <vt:lpstr>Conclusiones </vt:lpstr>
      <vt:lpstr>Conclusiones </vt:lpstr>
      <vt:lpstr>Recomendaciones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numérico Cálculo numérico Cálculo computarizado</dc:title>
  <dc:creator>Usuario de Windows</dc:creator>
  <cp:lastModifiedBy>ARIEL ROBLES VASQUEZ</cp:lastModifiedBy>
  <cp:revision>91</cp:revision>
  <dcterms:created xsi:type="dcterms:W3CDTF">2022-01-23T23:20:50Z</dcterms:created>
  <dcterms:modified xsi:type="dcterms:W3CDTF">2024-02-21T13:58:35Z</dcterms:modified>
</cp:coreProperties>
</file>